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2" r:id="rId4"/>
    <p:sldId id="268" r:id="rId5"/>
    <p:sldId id="271" r:id="rId6"/>
    <p:sldId id="276" r:id="rId7"/>
    <p:sldId id="284" r:id="rId8"/>
    <p:sldId id="278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25F259E-AD54-C74C-A46E-26D7DC443907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B13ACBD-ADEB-EC49-BA8F-A3B936064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8608-5F93-684D-8F32-5B35830DAFFC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7585-CE15-2341-B813-80A3D15E1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2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C414-0A45-AD4C-A2BC-C11BDD268B95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C840-3A0E-3840-852A-5F882FA40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A013-C1F2-A545-BC99-FA7EA3450BA3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ECB5-0B66-2048-A710-6A1584548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2B82-0BF0-084B-BB94-0549E3BEFA15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2EE2-1372-7045-8BB5-3E8E1AA32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CE07-E08F-D446-93CC-3BBF39DECE31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84B5-D22F-BB4F-99D0-5298B7231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0001-5458-BA41-8289-6F5F6E3C8B27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C918-B177-3B47-AEEE-DD68D46EF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12CA-997E-174C-94A7-369C8D28C5B9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9633-C80A-A747-B5A7-DCE5FDB33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4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9A66-FD10-174B-8A03-B146FB43E634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26F7-5760-D042-8882-E26B07EF2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8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DB07-B4FB-9B4C-A58B-57D7CAD14679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E9EC-9A98-EE44-900D-E8BEC01BB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8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58C3-E76F-9449-AA07-45F481B990E1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CAE0-7C4F-0144-A089-F4D2DAAE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EF54-0DBE-4540-A26B-39F269CACF0E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9F0B-0CC1-954E-8321-21CEB2889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9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latin typeface="Book Antiqua" charset="0"/>
              </a:defRPr>
            </a:lvl1pPr>
          </a:lstStyle>
          <a:p>
            <a:pPr>
              <a:defRPr/>
            </a:pPr>
            <a:fld id="{50E48778-4B32-B34A-844C-D1C6381DEB11}" type="datetime1">
              <a:rPr lang="en-US"/>
              <a:pPr>
                <a:defRPr/>
              </a:pPr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CBCBC"/>
                </a:solidFill>
                <a:latin typeface="Book Antiqu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2009 Dr. Joe Parent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charset="0"/>
              </a:defRPr>
            </a:lvl1pPr>
          </a:lstStyle>
          <a:p>
            <a:pPr>
              <a:defRPr/>
            </a:pPr>
            <a:fld id="{918CEF5A-CA30-D94A-9CF6-B3B8E1AC2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charset="0"/>
        <a:buChar char="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charset="0"/>
        <a:buChar char="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charset="0"/>
        <a:buChar char="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charset="0"/>
        <a:buChar char="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charset="0"/>
        <a:buChar char="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991600" cy="2286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tx2"/>
                </a:solidFill>
                <a:effectLst>
                  <a:outerShdw blurRad="95250" dist="139700" dir="27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Riding </a:t>
            </a:r>
            <a:br>
              <a:rPr lang="en-US" sz="8000" dirty="0" smtClean="0">
                <a:solidFill>
                  <a:schemeClr val="tx2"/>
                </a:solidFill>
                <a:effectLst>
                  <a:outerShdw blurRad="95250" dist="139700" dir="27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8000" dirty="0" smtClean="0">
                <a:solidFill>
                  <a:schemeClr val="tx2"/>
                </a:solidFill>
                <a:effectLst>
                  <a:outerShdw blurRad="95250" dist="139700" dir="27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The Waves</a:t>
            </a:r>
            <a:endParaRPr lang="en-US" sz="8000" dirty="0">
              <a:effectLst>
                <a:outerShdw blurRad="95250" dist="139700" dir="27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971800"/>
            <a:ext cx="8458200" cy="35052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small" dirty="0" smtClean="0">
                <a:solidFill>
                  <a:schemeClr val="bg1"/>
                </a:solidFill>
                <a:latin typeface="Lucida Sans"/>
                <a:ea typeface="+mn-ea"/>
                <a:cs typeface="Lucida Sans"/>
              </a:rPr>
              <a:t>Strategies for success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small" dirty="0" smtClean="0">
                <a:solidFill>
                  <a:schemeClr val="bg1"/>
                </a:solidFill>
                <a:latin typeface="Lucida Sans"/>
                <a:ea typeface="+mn-ea"/>
                <a:cs typeface="Lucida Sans"/>
              </a:rPr>
              <a:t>In Uncertain Times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b="1" cap="small" dirty="0" smtClean="0">
              <a:solidFill>
                <a:schemeClr val="bg1"/>
              </a:solidFill>
              <a:effectLst>
                <a:outerShdw blurRad="63500" dist="76200" dir="2700000" algn="tl" rotWithShape="0">
                  <a:srgbClr val="000000">
                    <a:alpha val="45000"/>
                  </a:srgbClr>
                </a:outerShdw>
              </a:effectLst>
              <a:latin typeface="Lucida Sans"/>
              <a:ea typeface="+mn-ea"/>
              <a:cs typeface="Lucida Sans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000" b="1" cap="small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effectLst>
                  <a:outerShdw blurRad="63500" dist="76200" dir="2700000" algn="tl" rotWithShape="0">
                    <a:srgbClr val="000000">
                      <a:alpha val="45000"/>
                    </a:srgbClr>
                  </a:outerShdw>
                </a:effectLst>
                <a:latin typeface="Lucida Sans"/>
                <a:ea typeface="+mn-ea"/>
                <a:cs typeface="Lucida Sans"/>
              </a:rPr>
              <a:t>Dr. Joe Parent</a:t>
            </a:r>
            <a:endParaRPr lang="en-US" sz="5000" b="1" cap="small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6"/>
              </a:solidFill>
              <a:effectLst>
                <a:outerShdw blurRad="63500" dist="76200" dir="2700000" algn="tl" rotWithShape="0">
                  <a:srgbClr val="000000">
                    <a:alpha val="45000"/>
                  </a:srgbClr>
                </a:outerShdw>
              </a:effectLst>
              <a:latin typeface="Lucida Sans"/>
              <a:ea typeface="+mn-ea"/>
              <a:cs typeface="Lucida San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2020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cap="small" dirty="0" smtClean="0">
                <a:solidFill>
                  <a:schemeClr val="tx2"/>
                </a:solidFill>
                <a:ea typeface="+mj-ea"/>
                <a:cs typeface="+mj-cs"/>
              </a:rPr>
              <a:t>Living a </a:t>
            </a:r>
            <a:r>
              <a:rPr lang="en-US" sz="6600" cap="small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RICH</a:t>
            </a:r>
            <a:r>
              <a:rPr lang="en-US" sz="6600" cap="small" dirty="0" smtClean="0">
                <a:solidFill>
                  <a:schemeClr val="tx2"/>
                </a:solidFill>
                <a:ea typeface="+mj-ea"/>
                <a:cs typeface="+mj-cs"/>
              </a:rPr>
              <a:t> Life</a:t>
            </a:r>
            <a:endParaRPr lang="en-US" cap="small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Treat yourself and others with </a:t>
            </a:r>
            <a:r>
              <a:rPr lang="en-US" sz="5400" b="1" u="sng">
                <a:solidFill>
                  <a:srgbClr val="E46C0A"/>
                </a:solidFill>
                <a:latin typeface="Lucida Sans" charset="0"/>
                <a:ea typeface="ＭＳ Ｐゴシック" charset="0"/>
                <a:cs typeface="ＭＳ Ｐゴシック" charset="0"/>
              </a:rPr>
              <a:t>R</a:t>
            </a:r>
            <a:r>
              <a:rPr lang="en-US" b="1" u="sng">
                <a:solidFill>
                  <a:srgbClr val="E46C0A"/>
                </a:solidFill>
                <a:latin typeface="Lucida Sans" charset="0"/>
                <a:ea typeface="ＭＳ Ｐゴシック" charset="0"/>
                <a:cs typeface="ＭＳ Ｐゴシック" charset="0"/>
              </a:rPr>
              <a:t>ESPECT</a:t>
            </a:r>
          </a:p>
          <a:p>
            <a:pPr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Be recognized as a person of </a:t>
            </a:r>
            <a:r>
              <a:rPr lang="en-US" sz="4000" b="1" u="sng">
                <a:solidFill>
                  <a:srgbClr val="E46C0A"/>
                </a:solidFill>
                <a:latin typeface="Lucida Sans" charset="0"/>
                <a:ea typeface="ＭＳ Ｐゴシック" charset="0"/>
                <a:cs typeface="ＭＳ Ｐゴシック" charset="0"/>
              </a:rPr>
              <a:t>I</a:t>
            </a:r>
            <a:r>
              <a:rPr lang="en-US" b="1" u="sng">
                <a:solidFill>
                  <a:srgbClr val="E46C0A"/>
                </a:solidFill>
                <a:latin typeface="Lucida Sans" charset="0"/>
                <a:ea typeface="ＭＳ Ｐゴシック" charset="0"/>
                <a:cs typeface="ＭＳ Ｐゴシック" charset="0"/>
              </a:rPr>
              <a:t>NTEGRITY</a:t>
            </a:r>
          </a:p>
          <a:p>
            <a:pPr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Trust in your unconditional </a:t>
            </a:r>
            <a:r>
              <a:rPr lang="en-US" sz="4800" b="1" u="sng">
                <a:solidFill>
                  <a:srgbClr val="E46C0A"/>
                </a:solidFill>
                <a:latin typeface="Lucida Sans" charset="0"/>
                <a:ea typeface="ＭＳ Ｐゴシック" charset="0"/>
                <a:cs typeface="ＭＳ Ｐゴシック" charset="0"/>
              </a:rPr>
              <a:t>C</a:t>
            </a:r>
            <a:r>
              <a:rPr lang="en-US" b="1" u="sng">
                <a:solidFill>
                  <a:srgbClr val="E46C0A"/>
                </a:solidFill>
                <a:latin typeface="Lucida Sans" charset="0"/>
                <a:ea typeface="ＭＳ Ｐゴシック" charset="0"/>
                <a:cs typeface="ＭＳ Ｐゴシック" charset="0"/>
              </a:rPr>
              <a:t>ONFIDENCE</a:t>
            </a:r>
          </a:p>
          <a:p>
            <a:pPr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 Fulfill all commitments with </a:t>
            </a:r>
            <a:r>
              <a:rPr lang="en-US" sz="4800" b="1" u="sng">
                <a:solidFill>
                  <a:srgbClr val="E46C0A"/>
                </a:solidFill>
                <a:latin typeface="Lucida Sans" charset="0"/>
                <a:ea typeface="ＭＳ Ｐゴシック" charset="0"/>
                <a:cs typeface="ＭＳ Ｐゴシック" charset="0"/>
              </a:rPr>
              <a:t>H</a:t>
            </a:r>
            <a:r>
              <a:rPr lang="en-US" b="1" u="sng">
                <a:solidFill>
                  <a:srgbClr val="E46C0A"/>
                </a:solidFill>
                <a:latin typeface="Lucida Sans" charset="0"/>
                <a:ea typeface="ＭＳ Ｐゴシック" charset="0"/>
                <a:cs typeface="ＭＳ Ｐゴシック" charset="0"/>
              </a:rPr>
              <a:t>ONOR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tx2"/>
                </a:solidFill>
                <a:ea typeface="+mj-ea"/>
                <a:cs typeface="+mj-cs"/>
              </a:rPr>
              <a:t>CONFIDENCE</a:t>
            </a:r>
            <a:endParaRPr lang="en-US" sz="66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4400" dirty="0" smtClean="0">
              <a:latin typeface="+mj-lt"/>
              <a:ea typeface="+mn-ea"/>
              <a:cs typeface="+mn-cs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800" b="1" dirty="0" smtClean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latin typeface="+mj-lt"/>
                <a:ea typeface="+mn-ea"/>
                <a:cs typeface="+mn-cs"/>
              </a:rPr>
              <a:t>FALSE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5800" dirty="0" smtClean="0">
              <a:ln>
                <a:solidFill>
                  <a:schemeClr val="bg1"/>
                </a:solidFill>
              </a:ln>
              <a:latin typeface="+mj-lt"/>
              <a:ea typeface="+mn-ea"/>
              <a:cs typeface="+mn-cs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CONDITIONAL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5800" dirty="0" smtClean="0">
              <a:latin typeface="+mj-lt"/>
              <a:ea typeface="+mn-ea"/>
              <a:cs typeface="+mn-cs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800" b="1" dirty="0" smtClean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UNCONDITIONAL</a:t>
            </a:r>
            <a:endParaRPr lang="en-US" sz="5800" b="1" dirty="0">
              <a:ln>
                <a:solidFill>
                  <a:schemeClr val="accent1"/>
                </a:solidFill>
              </a:ln>
              <a:solidFill>
                <a:schemeClr val="accent6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cap="small" dirty="0" smtClean="0">
                <a:solidFill>
                  <a:schemeClr val="tx2"/>
                </a:solidFill>
                <a:ea typeface="+mj-ea"/>
                <a:cs typeface="+mj-cs"/>
              </a:rPr>
              <a:t>How Things Go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6387" name="Content Placeholder 3" descr="800px-Simple_sine_wave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278563" cy="4708525"/>
          </a:xfrm>
        </p:spPr>
      </p:pic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cap="small" dirty="0" smtClean="0">
                <a:solidFill>
                  <a:schemeClr val="tx2"/>
                </a:solidFill>
                <a:ea typeface="+mj-ea"/>
                <a:cs typeface="+mj-cs"/>
              </a:rPr>
              <a:t>How Things Go Wrong</a:t>
            </a:r>
            <a:endParaRPr lang="en-US" sz="5400" cap="small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17411" name="Content Placeholder 3" descr="800px-Simple_sine_wave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278563" cy="4708525"/>
          </a:xfr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733800" y="5181600"/>
            <a:ext cx="1295400" cy="6858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76400" y="2971800"/>
            <a:ext cx="6858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790700" y="1943100"/>
            <a:ext cx="1371600" cy="6858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505200" y="4191000"/>
            <a:ext cx="6858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6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1D1E59"/>
                </a:solidFill>
                <a:ea typeface="+mj-ea"/>
                <a:cs typeface="+mj-cs"/>
              </a:rPr>
              <a:t>E – R </a:t>
            </a:r>
            <a:r>
              <a:rPr lang="en-US" sz="7200" dirty="0" smtClean="0">
                <a:ea typeface="+mj-ea"/>
                <a:cs typeface="+mj-cs"/>
              </a:rPr>
              <a:t>=  </a:t>
            </a:r>
            <a:r>
              <a:rPr lang="en-US" sz="7200" dirty="0" smtClean="0">
                <a:solidFill>
                  <a:srgbClr val="C00000"/>
                </a:solidFill>
                <a:ea typeface="+mj-ea"/>
                <a:cs typeface="+mj-cs"/>
              </a:rPr>
              <a:t>F</a:t>
            </a:r>
            <a:endParaRPr lang="en-US" sz="720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3" imgW="8228920" imgH="4705723" progId="Excel.Chart.8">
                  <p:embed/>
                </p:oleObj>
              </mc:Choice>
              <mc:Fallback>
                <p:oleObj r:id="rId3" imgW="8228920" imgH="4705723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cap="small" dirty="0" smtClean="0">
                <a:solidFill>
                  <a:schemeClr val="tx2"/>
                </a:solidFill>
                <a:ea typeface="+mj-ea"/>
                <a:cs typeface="+mj-cs"/>
              </a:rPr>
              <a:t>A Different Perspective</a:t>
            </a:r>
            <a:endParaRPr lang="en-US" sz="60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4800" b="1" cap="small" dirty="0" smtClean="0">
              <a:ln>
                <a:solidFill>
                  <a:schemeClr val="accent1"/>
                </a:solidFill>
              </a:ln>
              <a:solidFill>
                <a:schemeClr val="accent3">
                  <a:lumMod val="50000"/>
                </a:schemeClr>
              </a:solidFill>
              <a:ea typeface="+mn-ea"/>
              <a:cs typeface="+mn-cs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Objective</a:t>
            </a: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chemeClr val="bg2"/>
                </a:solidFill>
                <a:ea typeface="+mn-ea"/>
                <a:cs typeface="+mn-cs"/>
              </a:rPr>
              <a:t> vs. </a:t>
            </a: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ea typeface="+mn-ea"/>
                <a:cs typeface="+mn-cs"/>
              </a:rPr>
              <a:t>Emotional</a:t>
            </a:r>
            <a:endParaRPr lang="en-US" sz="4800" b="1" cap="small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Big</a:t>
            </a: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chemeClr val="bg2"/>
                </a:solidFill>
                <a:ea typeface="+mn-ea"/>
                <a:cs typeface="+mn-cs"/>
              </a:rPr>
              <a:t> vs. </a:t>
            </a: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ea typeface="+mn-ea"/>
                <a:cs typeface="+mn-cs"/>
              </a:rPr>
              <a:t>Small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4800" b="1" cap="small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Positive</a:t>
            </a: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chemeClr val="bg2"/>
                </a:solidFill>
                <a:ea typeface="+mn-ea"/>
                <a:cs typeface="+mn-cs"/>
              </a:rPr>
              <a:t> vs. </a:t>
            </a:r>
            <a:r>
              <a:rPr lang="en-US" sz="4800" b="1" cap="small" dirty="0" smtClean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ea typeface="+mn-ea"/>
                <a:cs typeface="+mn-cs"/>
              </a:rPr>
              <a:t>Negative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4800" b="1" dirty="0" smtClean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cap="small" dirty="0" smtClean="0">
                <a:solidFill>
                  <a:schemeClr val="tx2"/>
                </a:solidFill>
                <a:ea typeface="+mj-ea"/>
                <a:cs typeface="+mj-cs"/>
              </a:rPr>
              <a:t>The PAR Approach</a:t>
            </a:r>
            <a:r>
              <a:rPr lang="en-US" sz="6000" dirty="0" smtClean="0">
                <a:solidFill>
                  <a:schemeClr val="tx2"/>
                </a:solidFill>
                <a:ea typeface="+mj-ea"/>
                <a:cs typeface="+mj-cs"/>
              </a:rPr>
              <a:t>™</a:t>
            </a:r>
            <a:endParaRPr lang="en-US" sz="60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 2" charset="0"/>
              <a:buNone/>
            </a:pPr>
            <a:r>
              <a:rPr lang="en-US" sz="72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48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reparation</a:t>
            </a:r>
          </a:p>
          <a:p>
            <a:pPr eaLnBrk="1" hangingPunct="1">
              <a:lnSpc>
                <a:spcPct val="120000"/>
              </a:lnSpc>
              <a:buFont typeface="Wingdings 2" charset="0"/>
              <a:buNone/>
            </a:pPr>
            <a:r>
              <a:rPr lang="en-US" sz="72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48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ction</a:t>
            </a:r>
          </a:p>
          <a:p>
            <a:pPr eaLnBrk="1" hangingPunct="1">
              <a:lnSpc>
                <a:spcPct val="120000"/>
              </a:lnSpc>
              <a:buFont typeface="Wingdings 2" charset="0"/>
              <a:buNone/>
            </a:pPr>
            <a:r>
              <a:rPr lang="en-US" sz="71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48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esponse to Results</a:t>
            </a:r>
          </a:p>
        </p:txBody>
      </p:sp>
      <p:sp>
        <p:nvSpPr>
          <p:cNvPr id="20484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ea typeface="+mj-ea"/>
                <a:cs typeface="+mj-cs"/>
              </a:rPr>
              <a:t>FOUR KINDS OF YES AND NO</a:t>
            </a:r>
            <a:endParaRPr lang="en-US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 typeface="Wingdings 2" charset="0"/>
              <a:buNone/>
            </a:pPr>
            <a:r>
              <a:rPr lang="en-US" sz="48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YES</a:t>
            </a:r>
            <a:r>
              <a:rPr lang="en-US" sz="4800">
                <a:latin typeface="Book Antiqua" charset="0"/>
                <a:ea typeface="ＭＳ Ｐゴシック" charset="0"/>
                <a:cs typeface="ＭＳ Ｐゴシック" charset="0"/>
              </a:rPr>
              <a:t>                  </a:t>
            </a:r>
            <a:r>
              <a:rPr lang="en-US" sz="48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YES</a:t>
            </a:r>
          </a:p>
          <a:p>
            <a:pPr eaLnBrk="1" hangingPunct="1">
              <a:lnSpc>
                <a:spcPct val="140000"/>
              </a:lnSpc>
              <a:buFont typeface="Wingdings 2" charset="0"/>
              <a:buNone/>
            </a:pPr>
            <a:r>
              <a:rPr lang="en-US" sz="4800" b="1">
                <a:solidFill>
                  <a:srgbClr val="C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4800">
                <a:latin typeface="Book Antiqua" charset="0"/>
                <a:ea typeface="ＭＳ Ｐゴシック" charset="0"/>
                <a:cs typeface="ＭＳ Ｐゴシック" charset="0"/>
              </a:rPr>
              <a:t>                   </a:t>
            </a:r>
            <a:r>
              <a:rPr lang="en-US" sz="4800" b="1">
                <a:solidFill>
                  <a:srgbClr val="C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NO</a:t>
            </a:r>
          </a:p>
          <a:p>
            <a:pPr eaLnBrk="1" hangingPunct="1">
              <a:lnSpc>
                <a:spcPct val="140000"/>
              </a:lnSpc>
              <a:buFont typeface="Wingdings 2" charset="0"/>
              <a:buNone/>
            </a:pPr>
            <a:r>
              <a:rPr lang="en-US" sz="4800" b="1">
                <a:solidFill>
                  <a:srgbClr val="C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4800">
                <a:latin typeface="Book Antiqua" charset="0"/>
                <a:ea typeface="ＭＳ Ｐゴシック" charset="0"/>
                <a:cs typeface="ＭＳ Ｐゴシック" charset="0"/>
              </a:rPr>
              <a:t>                   </a:t>
            </a:r>
            <a:r>
              <a:rPr lang="en-US" sz="48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YES</a:t>
            </a:r>
          </a:p>
          <a:p>
            <a:pPr eaLnBrk="1" hangingPunct="1">
              <a:lnSpc>
                <a:spcPct val="140000"/>
              </a:lnSpc>
              <a:buFont typeface="Wingdings 2" charset="0"/>
              <a:buNone/>
            </a:pPr>
            <a:r>
              <a:rPr lang="en-US" sz="4800" b="1">
                <a:solidFill>
                  <a:schemeClr val="bg2"/>
                </a:solidFill>
                <a:latin typeface="Lucida Sans" charset="0"/>
                <a:ea typeface="ＭＳ Ｐゴシック" charset="0"/>
                <a:cs typeface="ＭＳ Ｐゴシック" charset="0"/>
              </a:rPr>
              <a:t>YES </a:t>
            </a:r>
            <a:r>
              <a:rPr lang="en-US" sz="4800">
                <a:latin typeface="Book Antiqua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 sz="4800" b="1">
                <a:solidFill>
                  <a:srgbClr val="C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NO  </a:t>
            </a:r>
            <a:r>
              <a:rPr lang="en-US" sz="4800" b="1">
                <a:solidFill>
                  <a:srgbClr val="1D1E59"/>
                </a:solidFill>
                <a:latin typeface="Lucida San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4800" b="1">
                <a:solidFill>
                  <a:srgbClr val="C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Uh Oh!</a:t>
            </a:r>
            <a:r>
              <a:rPr lang="en-US" sz="4800" b="1">
                <a:solidFill>
                  <a:srgbClr val="1D1E59"/>
                </a:solidFill>
                <a:latin typeface="Lucida Sans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743200" y="19812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43200" y="31242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43200" y="54864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43200" y="42672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2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2"/>
                </a:solidFill>
                <a:effectLst/>
              </a:rPr>
              <a:t>The </a:t>
            </a:r>
            <a:r>
              <a:rPr lang="en-US" sz="5400" dirty="0">
                <a:solidFill>
                  <a:srgbClr val="000090"/>
                </a:solidFill>
                <a:effectLst/>
              </a:rPr>
              <a:t>NINJA</a:t>
            </a:r>
            <a:r>
              <a:rPr lang="en-US" sz="5400" dirty="0">
                <a:solidFill>
                  <a:schemeClr val="tx2"/>
                </a:solidFill>
                <a:effectLst/>
              </a:rPr>
              <a:t> System for </a:t>
            </a:r>
            <a:br>
              <a:rPr lang="en-US" sz="5400" dirty="0">
                <a:solidFill>
                  <a:schemeClr val="tx2"/>
                </a:solidFill>
                <a:effectLst/>
              </a:rPr>
            </a:br>
            <a:r>
              <a:rPr lang="en-US" sz="5400" dirty="0">
                <a:solidFill>
                  <a:schemeClr val="tx2"/>
                </a:solidFill>
                <a:effectLst/>
              </a:rPr>
              <a:t>Changing Habits</a:t>
            </a:r>
            <a:endParaRPr lang="en-US" sz="5400" dirty="0">
              <a:solidFill>
                <a:schemeClr val="tx2"/>
              </a:solidFill>
              <a:effectLst/>
              <a:ea typeface="+mj-ea"/>
              <a:cs typeface="+mj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09800" y="2057400"/>
            <a:ext cx="6324600" cy="4191000"/>
          </a:xfrm>
        </p:spPr>
        <p:txBody>
          <a:bodyPr/>
          <a:lstStyle/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b="1" cap="small" dirty="0">
                <a:solidFill>
                  <a:srgbClr val="000090"/>
                </a:solidFill>
                <a:latin typeface="+mj-lt"/>
              </a:rPr>
              <a:t>N</a:t>
            </a: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ecessary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   </a:t>
            </a:r>
            <a:r>
              <a:rPr lang="en-US" sz="4000" b="1" cap="small" dirty="0">
                <a:solidFill>
                  <a:srgbClr val="000090"/>
                </a:solidFill>
                <a:latin typeface="+mj-lt"/>
              </a:rPr>
              <a:t>I</a:t>
            </a: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ntention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      </a:t>
            </a:r>
            <a:r>
              <a:rPr lang="en-US" sz="4000" b="1" cap="small" dirty="0">
                <a:solidFill>
                  <a:srgbClr val="000090"/>
                </a:solidFill>
                <a:latin typeface="+mj-lt"/>
              </a:rPr>
              <a:t>N</a:t>
            </a: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on-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          </a:t>
            </a:r>
            <a:r>
              <a:rPr lang="en-US" sz="4000" b="1" cap="small" dirty="0">
                <a:solidFill>
                  <a:srgbClr val="000090"/>
                </a:solidFill>
                <a:latin typeface="+mj-lt"/>
              </a:rPr>
              <a:t>J</a:t>
            </a: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udgmental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             </a:t>
            </a:r>
            <a:r>
              <a:rPr lang="en-US" sz="4000" b="1" cap="small" dirty="0">
                <a:solidFill>
                  <a:srgbClr val="000090"/>
                </a:solidFill>
                <a:latin typeface="+mj-lt"/>
              </a:rPr>
              <a:t>A</a:t>
            </a:r>
            <a:r>
              <a:rPr lang="en-US" sz="4000" b="1" cap="small" dirty="0">
                <a:solidFill>
                  <a:schemeClr val="bg2"/>
                </a:solidFill>
                <a:latin typeface="+mj-lt"/>
              </a:rPr>
              <a:t>wareness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CBCBC"/>
                </a:solidFill>
                <a:latin typeface="Book Antiqua" charset="0"/>
              </a:rPr>
              <a:t>© 2009 Dr. Joe Parent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4048</TotalTime>
  <Words>175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ＭＳ Ｐゴシック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Excel.Chart.8</vt:lpstr>
      <vt:lpstr>Riding  The Waves</vt:lpstr>
      <vt:lpstr>CONFIDENCE</vt:lpstr>
      <vt:lpstr>How Things Go </vt:lpstr>
      <vt:lpstr>How Things Go Wrong</vt:lpstr>
      <vt:lpstr>E – R =  F</vt:lpstr>
      <vt:lpstr>A Different Perspective</vt:lpstr>
      <vt:lpstr>The PAR Approach™</vt:lpstr>
      <vt:lpstr>FOUR KINDS OF YES AND NO</vt:lpstr>
      <vt:lpstr>The NINJA System for  Changing Habits</vt:lpstr>
      <vt:lpstr>Living a RICH Life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Bouncing back</dc:title>
  <dc:creator>ken</dc:creator>
  <cp:lastModifiedBy>Dr. Joseph Parent</cp:lastModifiedBy>
  <cp:revision>106</cp:revision>
  <dcterms:created xsi:type="dcterms:W3CDTF">2009-03-22T23:01:30Z</dcterms:created>
  <dcterms:modified xsi:type="dcterms:W3CDTF">2020-07-12T22:08:34Z</dcterms:modified>
</cp:coreProperties>
</file>